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328" r:id="rId4"/>
    <p:sldId id="304" r:id="rId5"/>
    <p:sldId id="301" r:id="rId6"/>
    <p:sldId id="302" r:id="rId7"/>
    <p:sldId id="303" r:id="rId8"/>
    <p:sldId id="329" r:id="rId9"/>
    <p:sldId id="306" r:id="rId10"/>
    <p:sldId id="307" r:id="rId11"/>
    <p:sldId id="308" r:id="rId12"/>
    <p:sldId id="309" r:id="rId13"/>
    <p:sldId id="330" r:id="rId14"/>
    <p:sldId id="305" r:id="rId15"/>
    <p:sldId id="332" r:id="rId16"/>
    <p:sldId id="333" r:id="rId17"/>
    <p:sldId id="322" r:id="rId18"/>
    <p:sldId id="331" r:id="rId19"/>
    <p:sldId id="310" r:id="rId20"/>
    <p:sldId id="321" r:id="rId21"/>
    <p:sldId id="341" r:id="rId22"/>
    <p:sldId id="323" r:id="rId23"/>
    <p:sldId id="324" r:id="rId24"/>
    <p:sldId id="325" r:id="rId25"/>
    <p:sldId id="326" r:id="rId26"/>
    <p:sldId id="353" r:id="rId27"/>
    <p:sldId id="354" r:id="rId28"/>
    <p:sldId id="342" r:id="rId29"/>
    <p:sldId id="355" r:id="rId30"/>
    <p:sldId id="343" r:id="rId31"/>
    <p:sldId id="344" r:id="rId32"/>
    <p:sldId id="348" r:id="rId33"/>
    <p:sldId id="347" r:id="rId34"/>
    <p:sldId id="346" r:id="rId35"/>
    <p:sldId id="345" r:id="rId36"/>
    <p:sldId id="349" r:id="rId37"/>
    <p:sldId id="350" r:id="rId38"/>
    <p:sldId id="336" r:id="rId39"/>
    <p:sldId id="351" r:id="rId40"/>
    <p:sldId id="352" r:id="rId4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436" autoAdjust="0"/>
  </p:normalViewPr>
  <p:slideViewPr>
    <p:cSldViewPr snapToGrid="0">
      <p:cViewPr varScale="1">
        <p:scale>
          <a:sx n="107" d="100"/>
          <a:sy n="107" d="100"/>
        </p:scale>
        <p:origin x="165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05.11.2024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497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05.11.2024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8956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05.11.2024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55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05.11.2024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53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05.11.2024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7278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05.11.2024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128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05.11.2024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0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05.11.2024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144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05.11.2024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57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05.11.2024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971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52217-20CA-4721-8ADE-2CF43E6C40A4}" type="datetimeFigureOut">
              <a:rPr lang="ru-RU" smtClean="0"/>
              <a:pPr/>
              <a:t>05.11.2024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11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52217-20CA-4721-8ADE-2CF43E6C40A4}" type="datetimeFigureOut">
              <a:rPr lang="ru-RU" smtClean="0"/>
              <a:pPr/>
              <a:t>05.11.2024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E0292-28DC-4D29-BC29-F5A2D974AA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717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09726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Web-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программирование</a:t>
            </a: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П)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8864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Кафедра «Управление и защита информации»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251520" y="692696"/>
            <a:ext cx="8712968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245282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Учебная дисциплина: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253026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Лабораторные работы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Раздел «Анализ изображения при использовании инструментов </a:t>
            </a:r>
            <a:r>
              <a:rPr lang="ru-RU" sz="2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фреймворка</a:t>
            </a:r>
            <a:r>
              <a:rPr lang="en-US" sz="2000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Vue</a:t>
            </a:r>
            <a:r>
              <a:rPr lang="ru-RU" sz="20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sz="2000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</a:t>
            </a:r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 </a:t>
            </a:r>
          </a:p>
          <a:p>
            <a:pPr algn="r"/>
            <a:endParaRPr lang="ru-RU" sz="2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ru-RU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Сафронов А.И.</a:t>
            </a:r>
            <a:endParaRPr lang="ru-RU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30932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Москва – 20</a:t>
            </a:r>
            <a:r>
              <a:rPr lang="en-US" sz="1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ru-RU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lang="ru-RU" sz="1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г.</a:t>
            </a:r>
            <a:endParaRPr lang="ru-RU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89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Неудачная попытка загрузки изображения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505790"/>
            <a:ext cx="4781550" cy="3971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13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Удачная попытка загрузки изображения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705" t="12854" r="2271" b="1613"/>
          <a:stretch/>
        </p:blipFill>
        <p:spPr>
          <a:xfrm>
            <a:off x="1589907" y="828916"/>
            <a:ext cx="5964186" cy="57511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454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Другой режим вывода гистограммы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628" t="13160" r="1901" b="1510"/>
          <a:stretch/>
        </p:blipFill>
        <p:spPr>
          <a:xfrm>
            <a:off x="1529368" y="824754"/>
            <a:ext cx="6085263" cy="58270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98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985633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Технологический процесс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21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Сеть Петри. Получение изображения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14" y="890197"/>
            <a:ext cx="8670371" cy="496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0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Сеть Петри. Получение изображения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64" y="711860"/>
            <a:ext cx="8534472" cy="557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6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Сеть Петри. Получение изображения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67552" y="1001410"/>
            <a:ext cx="834614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состав авторского метода </a:t>
            </a:r>
            <a:r>
              <a:rPr lang="en-US" b="1" i="1" dirty="0" err="1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getImageData</a:t>
            </a:r>
            <a:r>
              <a:rPr lang="ru-RU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входят</a:t>
            </a:r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endParaRPr lang="en-US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ru-RU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выставление ширины и высоты холста по ширине и высоте загруженного изображения;</a:t>
            </a:r>
          </a:p>
          <a:p>
            <a:endParaRPr lang="ru-RU" dirty="0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ru-RU" dirty="0" err="1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отрисовка</a:t>
            </a:r>
            <a:r>
              <a:rPr lang="ru-RU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изображения на холсте;</a:t>
            </a:r>
          </a:p>
          <a:p>
            <a:endParaRPr lang="ru-RU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смена состояния режима построения</a:t>
            </a:r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гистограммы на </a:t>
            </a:r>
          </a:p>
          <a:p>
            <a:r>
              <a:rPr lang="ru-RU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«Яркость (значение) / </a:t>
            </a:r>
            <a:r>
              <a:rPr lang="en-US" i="1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 + G + B</a:t>
            </a:r>
            <a:r>
              <a:rPr lang="ru-RU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8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Сеть Петри. Изменение режима </a:t>
            </a: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построения гистограммы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641" y="1142747"/>
            <a:ext cx="5540717" cy="564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6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940807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Алгоритмическое обеспечение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37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Алгоритм получения изображения </a:t>
            </a: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 файла как </a:t>
            </a:r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URL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-объекта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94" y="1285055"/>
            <a:ext cx="8759098" cy="480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5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770477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Макет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03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Алгоритм </a:t>
            </a:r>
            <a:r>
              <a:rPr lang="ru-RU" sz="2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отрисовки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изображения на холсте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22" y="711860"/>
            <a:ext cx="8267356" cy="58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2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Алгоритм </a:t>
            </a:r>
            <a:r>
              <a:rPr lang="ru-RU" sz="2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отрисовки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изображения на холсте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59" y="934169"/>
            <a:ext cx="8687281" cy="533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4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Алгоритм </a:t>
            </a:r>
            <a:r>
              <a:rPr lang="ru-RU" sz="2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отрисовки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гистограммы</a:t>
            </a:r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обобщение)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89" y="1142747"/>
            <a:ext cx="8440622" cy="563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Алгоритм </a:t>
            </a:r>
            <a:r>
              <a:rPr lang="ru-RU" sz="2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отрисовки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гистограммы </a:t>
            </a: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(настройка начального приближения)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33" y="1142747"/>
            <a:ext cx="7424533" cy="565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5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Алгоритм </a:t>
            </a:r>
            <a:r>
              <a:rPr lang="ru-RU" sz="2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отрисовки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гистограммы</a:t>
            </a: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(заполнение массивов)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646" y="1142747"/>
            <a:ext cx="6774708" cy="556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Алгоритм </a:t>
            </a:r>
            <a:r>
              <a:rPr lang="ru-RU" sz="2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отрисовки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гистограммы</a:t>
            </a: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(определение предельных значений)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47" y="1142747"/>
            <a:ext cx="7023906" cy="568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9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Алгоритм </a:t>
            </a:r>
            <a:r>
              <a:rPr lang="ru-RU" sz="2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отрисовки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гистограммы</a:t>
            </a: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(определение предельных значений)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42" y="1478959"/>
            <a:ext cx="8820715" cy="398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4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Алгоритм </a:t>
            </a:r>
            <a:r>
              <a:rPr lang="ru-RU" sz="2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отрисовки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гистограммы</a:t>
            </a: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(построение гистограммы)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16" y="1071029"/>
            <a:ext cx="6821668" cy="559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3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Алгоритм </a:t>
            </a:r>
            <a:r>
              <a:rPr lang="ru-RU" sz="2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отрисовки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столбца гистограммы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922" y="711860"/>
            <a:ext cx="5638155" cy="594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1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Алгоритм </a:t>
            </a:r>
            <a:r>
              <a:rPr lang="ru-RU" sz="2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отрисовки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направляющей яркости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281" y="711860"/>
            <a:ext cx="6749438" cy="589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2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Предлагается</a:t>
            </a:r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 реализации следующий ГПИ</a:t>
            </a: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одностраничного </a:t>
            </a:r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приложения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631" y="1243457"/>
            <a:ext cx="3004738" cy="533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5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609112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Тестирование и отладка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83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Подготовка тестового примера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84" y="2246892"/>
            <a:ext cx="4657632" cy="28898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Прямоугольник 14"/>
          <p:cNvSpPr/>
          <p:nvPr/>
        </p:nvSpPr>
        <p:spPr>
          <a:xfrm>
            <a:off x="179512" y="711860"/>
            <a:ext cx="8712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текстовом редакторе, например, 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Adobe Photoshop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подготовлено изображение 100 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 100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пикселей, монотонно залитое коричневым цветом.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62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Подготовка тестового примера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7" y="2134546"/>
            <a:ext cx="4708432" cy="2923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/>
          <a:srcRect r="31904" b="12373"/>
          <a:stretch/>
        </p:blipFill>
        <p:spPr>
          <a:xfrm>
            <a:off x="5032485" y="2134546"/>
            <a:ext cx="3833680" cy="4454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Прямоугольник 4"/>
          <p:cNvSpPr/>
          <p:nvPr/>
        </p:nvSpPr>
        <p:spPr>
          <a:xfrm>
            <a:off x="179512" y="711860"/>
            <a:ext cx="8712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Особенности данного цвета в равномерном отступе (30 единиц) интенсивности по каждому из цветовых каналов:</a:t>
            </a:r>
          </a:p>
          <a:p>
            <a:pPr algn="just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 ед. синего; 60 ед. зелёного; 30 ед. красного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>
            <a:off x="439270" y="1851455"/>
            <a:ext cx="2330824" cy="27922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>
            <a:off x="1953109" y="1851455"/>
            <a:ext cx="816985" cy="25950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>
            <a:off x="2842102" y="1887657"/>
            <a:ext cx="894088" cy="22898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V="1">
            <a:off x="3451412" y="3334875"/>
            <a:ext cx="3497913" cy="9323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V="1">
            <a:off x="3451411" y="3596070"/>
            <a:ext cx="3191436" cy="8673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V="1">
            <a:off x="3451411" y="3886812"/>
            <a:ext cx="2890863" cy="7525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57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Просмотр значений интенсивности каждого цветового канала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5384" t="13297" r="31979" b="12523"/>
          <a:stretch/>
        </p:blipFill>
        <p:spPr>
          <a:xfrm>
            <a:off x="385484" y="2115671"/>
            <a:ext cx="2707341" cy="28964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5210" t="13104" r="32679" b="13297"/>
          <a:stretch/>
        </p:blipFill>
        <p:spPr>
          <a:xfrm>
            <a:off x="3209367" y="2115671"/>
            <a:ext cx="2705848" cy="28964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5560" t="12910" r="31278" b="12910"/>
          <a:stretch/>
        </p:blipFill>
        <p:spPr>
          <a:xfrm>
            <a:off x="6031757" y="2115671"/>
            <a:ext cx="2730029" cy="28964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765463" y="2115671"/>
            <a:ext cx="1117125" cy="2279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64076" y="4634753"/>
            <a:ext cx="36409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625206" y="2143365"/>
            <a:ext cx="1117125" cy="200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723819" y="4662447"/>
            <a:ext cx="36409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413229" y="2143365"/>
            <a:ext cx="1117125" cy="200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502876" y="4662447"/>
            <a:ext cx="36409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82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Тестирование составленного </a:t>
            </a:r>
          </a:p>
          <a:p>
            <a:pPr algn="ctr"/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приложения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58" y="1649434"/>
            <a:ext cx="3390454" cy="4289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548" y="1649434"/>
            <a:ext cx="3307533" cy="42961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317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13950"/>
          <a:stretch/>
        </p:blipFill>
        <p:spPr>
          <a:xfrm>
            <a:off x="1001864" y="933177"/>
            <a:ext cx="7086484" cy="56200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5039949" y="5113346"/>
            <a:ext cx="1576004" cy="1323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102371" y="2375646"/>
            <a:ext cx="3499700" cy="17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Тестирование структуры по элементам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7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Тестирование с выводом в консоль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13972" r="29048" b="42227"/>
          <a:stretch/>
        </p:blipFill>
        <p:spPr>
          <a:xfrm>
            <a:off x="1147324" y="1272988"/>
            <a:ext cx="6849352" cy="38968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b="53326"/>
          <a:stretch/>
        </p:blipFill>
        <p:spPr>
          <a:xfrm>
            <a:off x="257455" y="4998383"/>
            <a:ext cx="3895725" cy="16982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b="53326"/>
          <a:stretch/>
        </p:blipFill>
        <p:spPr>
          <a:xfrm>
            <a:off x="4815364" y="4998382"/>
            <a:ext cx="3895725" cy="16982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Прямоугольник 9"/>
          <p:cNvSpPr/>
          <p:nvPr/>
        </p:nvSpPr>
        <p:spPr>
          <a:xfrm>
            <a:off x="7512424" y="5737413"/>
            <a:ext cx="313764" cy="242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79512" y="711860"/>
            <a:ext cx="871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Наблюдается признак переполнения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213267" y="2038340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console.log(</a:t>
            </a:r>
            <a:r>
              <a:rPr lang="ru-RU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src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97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Тестирование с выводом в консоль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24151" b="4078"/>
          <a:stretch/>
        </p:blipFill>
        <p:spPr>
          <a:xfrm>
            <a:off x="221171" y="1515036"/>
            <a:ext cx="8629650" cy="33976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179512" y="711860"/>
            <a:ext cx="8712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выводе значений в консоль присутствует погрешность, однако внутренние расчёты сохраняют необходимый уровень точности.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79512" y="5150186"/>
            <a:ext cx="76020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console.log('Красный: ' + (</a:t>
            </a:r>
            <a:r>
              <a:rPr lang="ru-RU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src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[0] &amp; 0xFF).</a:t>
            </a:r>
            <a:r>
              <a:rPr lang="ru-RU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toString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(10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))</a:t>
            </a:r>
          </a:p>
          <a:p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console.log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('Зелёный: ' + ((</a:t>
            </a:r>
            <a:r>
              <a:rPr lang="ru-RU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src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[0] &gt;&gt; 8) &amp; 0xFF).</a:t>
            </a:r>
            <a:r>
              <a:rPr lang="ru-RU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toString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(10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))</a:t>
            </a:r>
          </a:p>
          <a:p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console.log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('Синий: ' + ((</a:t>
            </a:r>
            <a:r>
              <a:rPr lang="ru-RU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src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[0] &gt;&gt; 16) &amp; 0xFF).</a:t>
            </a:r>
            <a:r>
              <a:rPr lang="ru-RU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toString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(10</a:t>
            </a:r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))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5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150" y="1576334"/>
            <a:ext cx="2160867" cy="1761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b="48694"/>
          <a:stretch/>
        </p:blipFill>
        <p:spPr>
          <a:xfrm>
            <a:off x="4422249" y="3502554"/>
            <a:ext cx="3895725" cy="20329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48625" r="22861" b="77389"/>
          <a:stretch/>
        </p:blipFill>
        <p:spPr>
          <a:xfrm>
            <a:off x="1188666" y="4215451"/>
            <a:ext cx="5934898" cy="20688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1595719" y="5925671"/>
            <a:ext cx="1434354" cy="233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429984" y="4285946"/>
            <a:ext cx="739588" cy="238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Тестирование 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встраивания изображения </a:t>
            </a: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установленные рамки 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/>
          <a:srcRect r="15640" b="63352"/>
          <a:stretch/>
        </p:blipFill>
        <p:spPr>
          <a:xfrm>
            <a:off x="951942" y="1578586"/>
            <a:ext cx="3037354" cy="17593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794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Тестирование 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встраивания изображения </a:t>
            </a: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установленные рамки 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12247"/>
          <a:stretch/>
        </p:blipFill>
        <p:spPr>
          <a:xfrm>
            <a:off x="1606264" y="1214465"/>
            <a:ext cx="5931472" cy="54566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476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Предлагается</a:t>
            </a:r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следующий стилевой</a:t>
            </a: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контент</a:t>
            </a:r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одностраничного </a:t>
            </a:r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приложения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898276" y="2128281"/>
            <a:ext cx="534744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style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</a:t>
            </a: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8775"/>
            <a:r>
              <a:rPr lang="ru-RU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canvas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border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solid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1px #999;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pPr marL="358775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8775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{ </a:t>
            </a:r>
            <a:r>
              <a:rPr lang="ru-RU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margin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5px 0 3px;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pPr marL="358775"/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8775"/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ru-RU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card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 </a:t>
            </a:r>
            <a:r>
              <a:rPr lang="ru-RU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margin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15px 5px;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pPr marL="358775"/>
            <a:endParaRPr lang="ru-RU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style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2093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Тестирование 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встраивания изображения </a:t>
            </a:r>
          </a:p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установленные рамки 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12633"/>
          <a:stretch/>
        </p:blipFill>
        <p:spPr>
          <a:xfrm>
            <a:off x="1532878" y="1142747"/>
            <a:ext cx="6078243" cy="55670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822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Обзор разметки ГПИ </a:t>
            </a: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</a:t>
            </a:r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eb-</a:t>
            </a:r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приложения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92" y="1252421"/>
            <a:ext cx="2769156" cy="491529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119718" y="1252421"/>
            <a:ext cx="57463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 id="</a:t>
            </a:r>
            <a:r>
              <a:rPr lang="en-US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</a:t>
            </a:r>
          </a:p>
          <a:p>
            <a:pPr marL="358775"/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 class="card</a:t>
            </a:r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</a:t>
            </a:r>
          </a:p>
          <a:p>
            <a:pPr marL="358775"/>
            <a:endParaRPr lang="en-US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17550"/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p&gt;</a:t>
            </a:r>
            <a:r>
              <a:rPr lang="ru-RU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Выберите изображение из файла&lt;/p</a:t>
            </a:r>
            <a:r>
              <a:rPr lang="ru-RU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n-US" dirty="0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17550"/>
            <a:endParaRPr lang="ru-RU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17550"/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id="</a:t>
            </a:r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file“</a:t>
            </a:r>
          </a:p>
          <a:p>
            <a:pPr marL="1435100"/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type="file"</a:t>
            </a:r>
            <a:endParaRPr lang="en-US" dirty="0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435100"/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change="</a:t>
            </a:r>
            <a:r>
              <a:rPr lang="en-US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handleFileChange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($event</a:t>
            </a:r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)"&gt;</a:t>
            </a:r>
          </a:p>
          <a:p>
            <a:pPr marL="1435100"/>
            <a:endParaRPr lang="en-US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17550"/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</a:t>
            </a:r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marL="717550"/>
            <a:endParaRPr lang="en-US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17550"/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img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</a:t>
            </a:r>
            <a:r>
              <a:rPr lang="en-US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src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="Image" </a:t>
            </a:r>
            <a:endParaRPr lang="en-US" dirty="0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44613"/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load="</a:t>
            </a:r>
            <a:r>
              <a:rPr lang="en-US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getImageData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($event</a:t>
            </a:r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)"&gt;</a:t>
            </a:r>
          </a:p>
          <a:p>
            <a:pPr marL="1344613"/>
            <a:endParaRPr lang="en-US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8775"/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marL="358775"/>
            <a:endParaRPr lang="en-US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8775"/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 … … … …</a:t>
            </a:r>
            <a:endParaRPr lang="en-US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>
            <a:off x="2626659" y="1613647"/>
            <a:ext cx="1228165" cy="11205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>
            <a:off x="2617695" y="2644841"/>
            <a:ext cx="1237129" cy="17568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2635623" y="1936376"/>
            <a:ext cx="1386771" cy="18290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64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Обзор разметки ГПИ </a:t>
            </a: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web-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приложения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92" y="1252421"/>
            <a:ext cx="2769156" cy="491529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119718" y="1144841"/>
            <a:ext cx="502023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 id="</a:t>
            </a:r>
            <a:r>
              <a:rPr lang="en-US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</a:t>
            </a:r>
          </a:p>
          <a:p>
            <a:pPr marL="358775"/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 … … … …</a:t>
            </a:r>
            <a:endParaRPr lang="ru-RU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8775"/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 class="card"&gt;</a:t>
            </a:r>
          </a:p>
          <a:p>
            <a:pPr marL="717550"/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p&gt;</a:t>
            </a:r>
            <a:r>
              <a:rPr lang="ru-RU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Гистограмма&lt;/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p&gt;</a:t>
            </a:r>
          </a:p>
          <a:p>
            <a:pPr marL="717550"/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div&gt;</a:t>
            </a:r>
          </a:p>
          <a:p>
            <a:pPr marL="1076325"/>
            <a:r>
              <a:rPr lang="nn-NO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nn-NO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id="val" </a:t>
            </a:r>
            <a:endParaRPr lang="nn-NO" dirty="0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92288"/>
            <a:r>
              <a:rPr lang="nn-NO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</a:t>
            </a:r>
            <a:r>
              <a:rPr lang="nn-NO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="radio" </a:t>
            </a:r>
            <a:endParaRPr lang="nn-NO" dirty="0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92288"/>
            <a:r>
              <a:rPr lang="nn-NO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</a:t>
            </a:r>
            <a:r>
              <a:rPr lang="nn-NO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="Val" </a:t>
            </a:r>
            <a:endParaRPr lang="nn-NO" dirty="0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92288"/>
            <a:r>
              <a:rPr lang="nn-NO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v-model</a:t>
            </a:r>
            <a:r>
              <a:rPr lang="nn-NO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="optState" </a:t>
            </a:r>
            <a:endParaRPr lang="nn-NO" dirty="0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92288"/>
            <a:r>
              <a:rPr lang="nn-NO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</a:t>
            </a:r>
            <a:r>
              <a:rPr lang="nn-NO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change="DrawHist"&gt;</a:t>
            </a:r>
          </a:p>
          <a:p>
            <a:pPr marL="1076325"/>
            <a:r>
              <a:rPr lang="nn-NO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nn-NO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 for="val"&gt;Значение&lt;/label&gt;</a:t>
            </a:r>
          </a:p>
          <a:p>
            <a:endParaRPr lang="en-US" dirty="0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076325"/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id="col" </a:t>
            </a:r>
            <a:endParaRPr lang="en-US" dirty="0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92288"/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="radio" </a:t>
            </a:r>
            <a:endParaRPr lang="en-US" dirty="0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92288"/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="Col" </a:t>
            </a:r>
            <a:endParaRPr lang="en-US" dirty="0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92288"/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v-model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en-US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optState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 </a:t>
            </a:r>
            <a:endParaRPr lang="en-US" dirty="0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92288"/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change="</a:t>
            </a:r>
            <a:r>
              <a:rPr lang="en-US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DrawHist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</a:t>
            </a:r>
          </a:p>
          <a:p>
            <a:pPr marL="1076325"/>
            <a:r>
              <a:rPr lang="it-IT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it-IT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 for="col"&gt;Цвет&lt;/label&gt;</a:t>
            </a:r>
          </a:p>
          <a:p>
            <a:pPr marL="717550"/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div&gt;</a:t>
            </a:r>
          </a:p>
          <a:p>
            <a:pPr marL="358775"/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 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 … … </a:t>
            </a:r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ru-RU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3845859" y="2393573"/>
            <a:ext cx="0" cy="39265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2716306" y="3406588"/>
            <a:ext cx="1030941" cy="797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92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Обзор разметки ГПИ </a:t>
            </a: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web-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приложения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92" y="1252421"/>
            <a:ext cx="2769156" cy="491529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845861" y="1252421"/>
            <a:ext cx="4114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 id="</a:t>
            </a:r>
            <a:r>
              <a:rPr lang="en-US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</a:t>
            </a:r>
          </a:p>
          <a:p>
            <a:pPr marL="358775"/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 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 … … …</a:t>
            </a:r>
            <a:endParaRPr lang="ru-RU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	</a:t>
            </a:r>
          </a:p>
          <a:p>
            <a:pPr marL="717550"/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canvas id="</a:t>
            </a:r>
            <a:r>
              <a:rPr lang="en-US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canvasHistogram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 </a:t>
            </a:r>
            <a:endParaRPr lang="en-US" dirty="0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612900"/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="256" </a:t>
            </a:r>
            <a:endParaRPr lang="en-US" dirty="0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612900"/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="150</a:t>
            </a:r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</a:t>
            </a:r>
          </a:p>
          <a:p>
            <a:pPr marL="717550"/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canvas</a:t>
            </a:r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marL="717550"/>
            <a:endParaRPr lang="en-US" dirty="0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8775"/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div&gt;</a:t>
            </a:r>
          </a:p>
          <a:p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div&gt;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" name="Прямая со стрелкой 7"/>
          <p:cNvCxnSpPr/>
          <p:nvPr/>
        </p:nvCxnSpPr>
        <p:spPr>
          <a:xfrm flipV="1">
            <a:off x="2447365" y="2599765"/>
            <a:ext cx="2079811" cy="15149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V="1">
            <a:off x="2572871" y="2913529"/>
            <a:ext cx="2017058" cy="23756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3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931842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Прототип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31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188640"/>
            <a:ext cx="892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Исходное состояние ГПИ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500187"/>
            <a:ext cx="4781550" cy="3857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829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4308</TotalTime>
  <Words>612</Words>
  <Application>Microsoft Office PowerPoint</Application>
  <PresentationFormat>Экран (4:3)</PresentationFormat>
  <Paragraphs>134</Paragraphs>
  <Slides>40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4" baseType="lpstr">
      <vt:lpstr>Arial</vt:lpstr>
      <vt:lpstr>Calibri</vt:lpstr>
      <vt:lpstr>Tahoma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Дом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 Игоревич Сафронов</dc:creator>
  <cp:lastModifiedBy>Антон Сафронов</cp:lastModifiedBy>
  <cp:revision>364</cp:revision>
  <dcterms:created xsi:type="dcterms:W3CDTF">2016-01-30T16:19:22Z</dcterms:created>
  <dcterms:modified xsi:type="dcterms:W3CDTF">2024-11-05T08:55:12Z</dcterms:modified>
</cp:coreProperties>
</file>